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7" r:id="rId4"/>
    <p:sldId id="260" r:id="rId5"/>
    <p:sldId id="262" r:id="rId6"/>
    <p:sldId id="264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1" r:id="rId17"/>
    <p:sldId id="273" r:id="rId18"/>
    <p:sldId id="282" r:id="rId19"/>
    <p:sldId id="284" r:id="rId20"/>
    <p:sldId id="274" r:id="rId21"/>
    <p:sldId id="275" r:id="rId22"/>
    <p:sldId id="276" r:id="rId23"/>
    <p:sldId id="277" r:id="rId24"/>
    <p:sldId id="278" r:id="rId25"/>
    <p:sldId id="280" r:id="rId26"/>
    <p:sldId id="285" r:id="rId27"/>
    <p:sldId id="279" r:id="rId28"/>
    <p:sldId id="286" r:id="rId29"/>
    <p:sldId id="288" r:id="rId30"/>
    <p:sldId id="287" r:id="rId31"/>
    <p:sldId id="289" r:id="rId32"/>
    <p:sldId id="291" r:id="rId33"/>
    <p:sldId id="293" r:id="rId34"/>
    <p:sldId id="290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308" r:id="rId49"/>
    <p:sldId id="303" r:id="rId50"/>
    <p:sldId id="309" r:id="rId51"/>
    <p:sldId id="315" r:id="rId52"/>
    <p:sldId id="314" r:id="rId53"/>
    <p:sldId id="310" r:id="rId54"/>
    <p:sldId id="312" r:id="rId55"/>
    <p:sldId id="311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72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tags" Target="tags/tag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429C-544B-D144-9440-91683A2F912E}" type="datetimeFigureOut">
              <a:rPr lang="en-US" smtClean="0"/>
              <a:t>3/8/15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183C-8BEA-E54D-9DCE-0D7EC46B1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organ systems you are learning about in this series are physically connected organelles.  These organelles</a:t>
            </a:r>
            <a:r>
              <a:rPr lang="en-US" baseline="0" dirty="0" smtClean="0"/>
              <a:t> evolved to have extremely important specialized functions, but in physiology these systems must be able to communicate with each other and the outside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enough, can cause </a:t>
            </a:r>
            <a:r>
              <a:rPr lang="en-US" dirty="0" err="1" smtClean="0"/>
              <a:t>hypernatria</a:t>
            </a:r>
            <a:r>
              <a:rPr lang="en-US" dirty="0" smtClean="0"/>
              <a:t>,</a:t>
            </a:r>
            <a:r>
              <a:rPr lang="en-US" baseline="0" dirty="0" smtClean="0"/>
              <a:t> diabetes </a:t>
            </a:r>
            <a:r>
              <a:rPr lang="en-US" baseline="0" dirty="0" err="1" smtClean="0"/>
              <a:t>insipidus</a:t>
            </a:r>
            <a:endParaRPr lang="en-US" baseline="0" dirty="0" smtClean="0"/>
          </a:p>
          <a:p>
            <a:r>
              <a:rPr lang="en-US" baseline="0" dirty="0" smtClean="0"/>
              <a:t>This is because not enough water is pulled back in from the 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6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Bacteria </a:t>
            </a:r>
            <a:r>
              <a:rPr lang="en-US" dirty="0" err="1" smtClean="0"/>
              <a:t>chemotaxis</a:t>
            </a:r>
            <a:r>
              <a:rPr lang="en-US" baseline="0" dirty="0" smtClean="0"/>
              <a:t> around a sugar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oversimplification as hormones are now</a:t>
            </a:r>
            <a:r>
              <a:rPr lang="en-US" baseline="0" dirty="0" smtClean="0"/>
              <a:t> known to be made in many other tissues (gut/fat/muscle)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Calcitonin responds</a:t>
            </a:r>
            <a:r>
              <a:rPr lang="en-US" baseline="0" dirty="0" smtClean="0"/>
              <a:t> to elevated calcium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size of human growth hormone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LH is lateral hypothalamus</a:t>
            </a:r>
          </a:p>
          <a:p>
            <a:endParaRPr lang="en-US" dirty="0" smtClean="0"/>
          </a:p>
          <a:p>
            <a:r>
              <a:rPr lang="en-US" dirty="0" smtClean="0"/>
              <a:t>VTA is in midbrain</a:t>
            </a:r>
          </a:p>
          <a:p>
            <a:r>
              <a:rPr lang="en-US" dirty="0" smtClean="0"/>
              <a:t>AMG</a:t>
            </a:r>
            <a:r>
              <a:rPr lang="en-US" baseline="0" dirty="0" smtClean="0"/>
              <a:t> is amygdala</a:t>
            </a:r>
          </a:p>
          <a:p>
            <a:r>
              <a:rPr lang="en-US" baseline="0" dirty="0" smtClean="0"/>
              <a:t>PFC is </a:t>
            </a:r>
            <a:r>
              <a:rPr lang="en-US" baseline="0" dirty="0" err="1" smtClean="0"/>
              <a:t>prefromtal</a:t>
            </a:r>
            <a:r>
              <a:rPr lang="en-US" baseline="0" dirty="0" smtClean="0"/>
              <a:t>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Anterior</a:t>
            </a:r>
            <a:r>
              <a:rPr lang="en-US" baseline="0" dirty="0" smtClean="0"/>
              <a:t> pituitary is connected to the hypothalamus by </a:t>
            </a:r>
            <a:r>
              <a:rPr lang="en-US" baseline="0" dirty="0" err="1" smtClean="0"/>
              <a:t>capilaries</a:t>
            </a:r>
            <a:r>
              <a:rPr lang="en-US" baseline="0" dirty="0" smtClean="0"/>
              <a:t> called the </a:t>
            </a:r>
            <a:r>
              <a:rPr lang="en-US" baseline="0" dirty="0" err="1" smtClean="0"/>
              <a:t>hypophyseal</a:t>
            </a:r>
            <a:r>
              <a:rPr lang="en-US" baseline="0" dirty="0" smtClean="0"/>
              <a:t> portal system</a:t>
            </a:r>
          </a:p>
          <a:p>
            <a:r>
              <a:rPr lang="en-US" baseline="0" dirty="0" smtClean="0"/>
              <a:t>Posterior pituitary is connected to the hypothalamus by neurons</a:t>
            </a:r>
          </a:p>
          <a:p>
            <a:r>
              <a:rPr lang="en-US" baseline="0" dirty="0" smtClean="0"/>
              <a:t>Both can secrete hormones directly into the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8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all GPCRs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 is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0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1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fight or flight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F188E67292D452F9F01D4A0F455BADF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457AC79D2DFB4334B3EF53D9E6E43108Chart2015030809212019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Hormone is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it made?</a:t>
            </a:r>
          </a:p>
          <a:p>
            <a:r>
              <a:rPr lang="en-US" dirty="0" smtClean="0"/>
              <a:t>What causes its release?</a:t>
            </a:r>
          </a:p>
          <a:p>
            <a:r>
              <a:rPr lang="en-US" dirty="0" smtClean="0"/>
              <a:t>What are its receptors?</a:t>
            </a:r>
          </a:p>
          <a:p>
            <a:r>
              <a:rPr lang="en-US" dirty="0" smtClean="0"/>
              <a:t>What tissues does it effect?</a:t>
            </a:r>
          </a:p>
          <a:p>
            <a:r>
              <a:rPr lang="en-US" dirty="0" smtClean="0"/>
              <a:t>How does it get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Adrenaline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49527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Generally, where are hormones made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417638"/>
            <a:ext cx="445120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 how are hormones released?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Nervous stimulation</a:t>
            </a:r>
          </a:p>
          <a:p>
            <a:pPr lvl="1"/>
            <a:r>
              <a:rPr lang="en-US" dirty="0" smtClean="0"/>
              <a:t>Adrenaline, CRH, TSH</a:t>
            </a:r>
          </a:p>
          <a:p>
            <a:r>
              <a:rPr lang="en-US" dirty="0" smtClean="0"/>
              <a:t>In Response to Another Hormone</a:t>
            </a:r>
          </a:p>
          <a:p>
            <a:pPr lvl="1"/>
            <a:r>
              <a:rPr lang="en-US" dirty="0" smtClean="0"/>
              <a:t>Cortisol (ACTH), Thyroid Hormones (TSH)</a:t>
            </a:r>
          </a:p>
          <a:p>
            <a:r>
              <a:rPr lang="en-US" dirty="0" smtClean="0"/>
              <a:t>In Response to A Metabolite</a:t>
            </a:r>
          </a:p>
          <a:p>
            <a:pPr lvl="1"/>
            <a:r>
              <a:rPr lang="en-US" dirty="0" smtClean="0"/>
              <a:t>Insulin, Glucagon, Calcitonin</a:t>
            </a:r>
          </a:p>
          <a:p>
            <a:r>
              <a:rPr lang="en-US" dirty="0" smtClean="0"/>
              <a:t>In Response to Physical Changes Such As Stretch</a:t>
            </a:r>
          </a:p>
          <a:p>
            <a:pPr lvl="1"/>
            <a:r>
              <a:rPr lang="en-US" dirty="0" smtClean="0"/>
              <a:t>Ghrelin, Renin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6058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Release In Response To Glucose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55" y="934118"/>
            <a:ext cx="6442576" cy="57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157"/>
            <a:ext cx="94113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Broadly What Kinds of Receptors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3" y="1353256"/>
            <a:ext cx="7980947" cy="48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of Hormones Are There?</a:t>
            </a:r>
            <a:endParaRPr lang="en-US" dirty="0"/>
          </a:p>
        </p:txBody>
      </p:sp>
      <p:pic>
        <p:nvPicPr>
          <p:cNvPr id="4" name="Picture 3" descr="hormone-classif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4" y="1224173"/>
            <a:ext cx="4310941" cy="54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3ECFD246A2BA435E9600E9A12A7041A1Chart2015030809212020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a dentist (or a doctoral student) care about endocrinology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Clinical manifestations of endocrine pathophysiology</a:t>
            </a:r>
          </a:p>
          <a:p>
            <a:pPr lvl="1"/>
            <a:r>
              <a:rPr lang="en-US" dirty="0" smtClean="0"/>
              <a:t>Diabetes (Insulin Insufficiency/Resistance)</a:t>
            </a:r>
          </a:p>
          <a:p>
            <a:pPr lvl="2"/>
            <a:r>
              <a:rPr lang="en-US" dirty="0" smtClean="0"/>
              <a:t>Periodontitis</a:t>
            </a:r>
          </a:p>
          <a:p>
            <a:pPr lvl="2"/>
            <a:r>
              <a:rPr lang="en-US" dirty="0" err="1" smtClean="0"/>
              <a:t>Mucusal</a:t>
            </a:r>
            <a:r>
              <a:rPr lang="en-US" dirty="0" smtClean="0"/>
              <a:t> disease</a:t>
            </a:r>
          </a:p>
          <a:p>
            <a:pPr lvl="2"/>
            <a:r>
              <a:rPr lang="en-US" dirty="0" smtClean="0"/>
              <a:t>Altered taste</a:t>
            </a:r>
          </a:p>
          <a:p>
            <a:pPr lvl="2"/>
            <a:r>
              <a:rPr lang="en-US" dirty="0" smtClean="0"/>
              <a:t>Parotid gland </a:t>
            </a:r>
            <a:r>
              <a:rPr lang="en-US" dirty="0" err="1" smtClean="0"/>
              <a:t>enlargent</a:t>
            </a:r>
            <a:endParaRPr lang="en-US" dirty="0" smtClean="0"/>
          </a:p>
          <a:p>
            <a:pPr lvl="2"/>
            <a:r>
              <a:rPr lang="en-US" dirty="0" smtClean="0"/>
              <a:t>Potential hypo/hyperglycemia</a:t>
            </a:r>
          </a:p>
          <a:p>
            <a:pPr lvl="1"/>
            <a:r>
              <a:rPr lang="en-US" dirty="0" err="1" smtClean="0"/>
              <a:t>Hypoparathyroidism</a:t>
            </a:r>
            <a:r>
              <a:rPr lang="en-US" dirty="0" smtClean="0"/>
              <a:t> (Not Enough PTH)</a:t>
            </a:r>
          </a:p>
          <a:p>
            <a:pPr lvl="2"/>
            <a:r>
              <a:rPr lang="en-US" dirty="0" smtClean="0"/>
              <a:t>Low calcium density, hypoplasia of enamel and dentin</a:t>
            </a:r>
          </a:p>
          <a:p>
            <a:pPr lvl="2"/>
            <a:r>
              <a:rPr lang="en-US" dirty="0" smtClean="0"/>
              <a:t>Candidiasis</a:t>
            </a:r>
          </a:p>
          <a:p>
            <a:pPr lvl="2"/>
            <a:r>
              <a:rPr lang="en-US" dirty="0" smtClean="0"/>
              <a:t>Delayed eruption, shortened roots</a:t>
            </a:r>
          </a:p>
          <a:p>
            <a:pPr lvl="1"/>
            <a:r>
              <a:rPr lang="en-US" dirty="0" smtClean="0"/>
              <a:t>Hyperthyroidism (T3/T4 Overproduction)</a:t>
            </a:r>
          </a:p>
          <a:p>
            <a:pPr lvl="2"/>
            <a:r>
              <a:rPr lang="en-US" dirty="0" smtClean="0"/>
              <a:t>Malocclusion</a:t>
            </a:r>
          </a:p>
          <a:p>
            <a:pPr lvl="2"/>
            <a:r>
              <a:rPr lang="en-US" dirty="0" smtClean="0"/>
              <a:t>Demineralization</a:t>
            </a:r>
          </a:p>
          <a:p>
            <a:pPr lvl="2"/>
            <a:r>
              <a:rPr lang="en-US" dirty="0" smtClean="0"/>
              <a:t>Anxiety/restlessness</a:t>
            </a:r>
          </a:p>
          <a:p>
            <a:pPr lvl="1"/>
            <a:r>
              <a:rPr lang="en-US" dirty="0" smtClean="0"/>
              <a:t>Acromegaly (GH Overproduction)</a:t>
            </a:r>
          </a:p>
          <a:p>
            <a:pPr lvl="2"/>
            <a:r>
              <a:rPr lang="en-US" dirty="0" smtClean="0"/>
              <a:t>Accelerated tooth eruption</a:t>
            </a:r>
          </a:p>
          <a:p>
            <a:pPr lvl="2"/>
            <a:r>
              <a:rPr lang="en-US" dirty="0" smtClean="0"/>
              <a:t>Enlarged jaw, </a:t>
            </a:r>
            <a:r>
              <a:rPr lang="en-US" dirty="0" err="1" smtClean="0"/>
              <a:t>abberant</a:t>
            </a:r>
            <a:r>
              <a:rPr lang="en-US" dirty="0" smtClean="0"/>
              <a:t> tooth spacing</a:t>
            </a:r>
          </a:p>
          <a:p>
            <a:pPr lvl="1"/>
            <a:r>
              <a:rPr lang="en-US" dirty="0" smtClean="0"/>
              <a:t>Cushing’s (Cortisol Overproduction)</a:t>
            </a:r>
          </a:p>
          <a:p>
            <a:pPr lvl="2"/>
            <a:r>
              <a:rPr lang="en-US" dirty="0" err="1" smtClean="0"/>
              <a:t>Periodontis</a:t>
            </a:r>
            <a:r>
              <a:rPr lang="en-US" dirty="0" smtClean="0"/>
              <a:t>, swelling of gums</a:t>
            </a:r>
          </a:p>
          <a:p>
            <a:pPr lvl="2"/>
            <a:r>
              <a:rPr lang="en-US" dirty="0" smtClean="0"/>
              <a:t>Easy bruising</a:t>
            </a:r>
          </a:p>
          <a:p>
            <a:pPr lvl="1"/>
            <a:r>
              <a:rPr lang="en-US" dirty="0" smtClean="0"/>
              <a:t>Addison’s Disease (Cortisol Insufficiency)</a:t>
            </a:r>
          </a:p>
          <a:p>
            <a:pPr lvl="2"/>
            <a:r>
              <a:rPr lang="en-US" dirty="0" smtClean="0"/>
              <a:t>Blotchy melanin patches in oral mucosa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Surface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315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020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263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Nuclear Hormones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differences in nuclear hormone receptors </a:t>
            </a:r>
            <a:r>
              <a:rPr lang="en-US" dirty="0" err="1" smtClean="0"/>
              <a:t>vs</a:t>
            </a:r>
            <a:r>
              <a:rPr lang="en-US" dirty="0" smtClean="0"/>
              <a:t> cell surface receptors</a:t>
            </a:r>
          </a:p>
          <a:p>
            <a:pPr lvl="1"/>
            <a:r>
              <a:rPr lang="en-US" dirty="0" smtClean="0"/>
              <a:t>What has to be different about the ligands</a:t>
            </a:r>
          </a:p>
          <a:p>
            <a:pPr lvl="1"/>
            <a:r>
              <a:rPr lang="en-US" dirty="0" smtClean="0"/>
              <a:t>What has to be different about the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2375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Concepts About Hormone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hormone get from A -&gt; B</a:t>
            </a:r>
          </a:p>
          <a:p>
            <a:r>
              <a:rPr lang="en-US" dirty="0" smtClean="0"/>
              <a:t>Is it released into the blood? </a:t>
            </a:r>
          </a:p>
          <a:p>
            <a:r>
              <a:rPr lang="en-US" dirty="0" smtClean="0"/>
              <a:t>Does it require accessory proteins to help keep it soluble?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Location of 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52" y="1523999"/>
            <a:ext cx="5352047" cy="52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3" name="TPChart" descr="E9165CFD6EB945F5B8AD9F667CF70A8FChart2015030809212020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Hormonal Specificity?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Restrict the location of the hormone release (</a:t>
            </a:r>
            <a:r>
              <a:rPr lang="en-US" dirty="0" err="1" smtClean="0"/>
              <a:t>ie</a:t>
            </a:r>
            <a:r>
              <a:rPr lang="en-US" dirty="0" smtClean="0"/>
              <a:t> neurotransmitters only released into synapse)</a:t>
            </a:r>
          </a:p>
          <a:p>
            <a:r>
              <a:rPr lang="en-US" dirty="0" smtClean="0"/>
              <a:t>Restrict the receptors to particular tissues</a:t>
            </a:r>
          </a:p>
          <a:p>
            <a:r>
              <a:rPr lang="en-US" dirty="0" smtClean="0"/>
              <a:t>Have the receptors mediate different processes in different cell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43101"/>
            <a:ext cx="4504533" cy="256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2632" y="4781248"/>
            <a:ext cx="43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more details see O’Connell’s lectures on blood pressure regulation</a:t>
            </a:r>
          </a:p>
        </p:txBody>
      </p:sp>
    </p:spTree>
    <p:extLst>
      <p:ext uri="{BB962C8B-B14F-4D97-AF65-F5344CB8AC3E}">
        <p14:creationId xmlns:p14="http://schemas.microsoft.com/office/powerpoint/2010/main" val="349998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Signal 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352589" cy="4525963"/>
          </a:xfrm>
        </p:spPr>
        <p:txBody>
          <a:bodyPr/>
          <a:lstStyle/>
          <a:p>
            <a:r>
              <a:rPr lang="en-US" dirty="0" smtClean="0"/>
              <a:t>Induce hormone resistance at the target cell</a:t>
            </a:r>
          </a:p>
          <a:p>
            <a:r>
              <a:rPr lang="en-US" dirty="0" smtClean="0"/>
              <a:t>Prevent further hormone production and/or reduce the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Arrestins</a:t>
            </a:r>
            <a:r>
              <a:rPr lang="en-US" dirty="0" smtClean="0"/>
              <a:t> and GPCRs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887579" y="1289384"/>
            <a:ext cx="3625017" cy="4004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7579" y="5614282"/>
            <a:ext cx="5267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Lefkowitz</a:t>
            </a:r>
            <a:r>
              <a:rPr lang="en-US" dirty="0" smtClean="0"/>
              <a:t> </a:t>
            </a:r>
            <a:r>
              <a:rPr lang="en-US" dirty="0"/>
              <a:t>RJ, </a:t>
            </a:r>
            <a:r>
              <a:rPr lang="en-US" dirty="0" err="1"/>
              <a:t>Shenoy</a:t>
            </a:r>
            <a:r>
              <a:rPr lang="en-US" dirty="0"/>
              <a:t> SK (2005) Transduction of receptor signals by beta-</a:t>
            </a:r>
            <a:r>
              <a:rPr lang="en-US" dirty="0" err="1"/>
              <a:t>arrestins</a:t>
            </a:r>
            <a:r>
              <a:rPr lang="en-US" dirty="0"/>
              <a:t>. Science 308: 512–517. doi:10.1126/science.1109237.</a:t>
            </a:r>
          </a:p>
        </p:txBody>
      </p:sp>
    </p:spTree>
    <p:extLst>
      <p:ext uri="{BB962C8B-B14F-4D97-AF65-F5344CB8AC3E}">
        <p14:creationId xmlns:p14="http://schemas.microsoft.com/office/powerpoint/2010/main" val="191790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(should)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Regulation of renal function (</a:t>
            </a:r>
            <a:r>
              <a:rPr lang="en-US" dirty="0" err="1" smtClean="0"/>
              <a:t>Tigyi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Renin/Angiotensin/Aldosterone/ANF/Vasopressin</a:t>
            </a:r>
          </a:p>
          <a:p>
            <a:r>
              <a:rPr lang="en-US" dirty="0" smtClean="0"/>
              <a:t>Regulation of GI function (Johnson)</a:t>
            </a:r>
          </a:p>
          <a:p>
            <a:pPr lvl="1"/>
            <a:r>
              <a:rPr lang="en-US" dirty="0" smtClean="0"/>
              <a:t>Gastrin/CCK/GIP/Secretin/VIP/</a:t>
            </a:r>
            <a:r>
              <a:rPr lang="en-US" dirty="0" err="1" smtClean="0"/>
              <a:t>Motilin</a:t>
            </a:r>
            <a:endParaRPr lang="en-US" dirty="0" smtClean="0"/>
          </a:p>
          <a:p>
            <a:r>
              <a:rPr lang="en-US" dirty="0" smtClean="0"/>
              <a:t>Blood Pressure Regulation (O’Connell)</a:t>
            </a:r>
          </a:p>
          <a:p>
            <a:pPr lvl="1"/>
            <a:r>
              <a:rPr lang="en-US" dirty="0" smtClean="0"/>
              <a:t>Angiotensin/</a:t>
            </a:r>
            <a:r>
              <a:rPr lang="en-US" dirty="0" err="1" smtClean="0"/>
              <a:t>Vasporessin</a:t>
            </a:r>
            <a:r>
              <a:rPr lang="en-US" dirty="0" smtClean="0"/>
              <a:t>/Adrenaline/Noradrenaline/Dopamine/</a:t>
            </a:r>
            <a:r>
              <a:rPr lang="en-US" dirty="0" err="1" smtClean="0"/>
              <a:t>Endothelin</a:t>
            </a:r>
            <a:endParaRPr lang="en-US" dirty="0" smtClean="0"/>
          </a:p>
          <a:p>
            <a:r>
              <a:rPr lang="en-US" dirty="0" smtClean="0"/>
              <a:t>Cardiac Function (</a:t>
            </a:r>
            <a:r>
              <a:rPr lang="en-US" dirty="0" err="1" smtClean="0"/>
              <a:t>Mancarella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ANP/Adrenaline/Noradrenaline/Acetylcholine</a:t>
            </a:r>
          </a:p>
          <a:p>
            <a:r>
              <a:rPr lang="en-US" dirty="0" smtClean="0"/>
              <a:t>Synaptic Transmission (</a:t>
            </a:r>
            <a:r>
              <a:rPr lang="en-US" dirty="0" err="1" smtClean="0"/>
              <a:t>Adebiyi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Serotonin/Acetylcholine/GABA/Histamine/Aspartate/Glutamate/NO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Reduce New Hormone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31" y="1755273"/>
            <a:ext cx="4124158" cy="43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Degrade Existing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63700"/>
            <a:ext cx="5816600" cy="353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368" y="2125579"/>
            <a:ext cx="3034632" cy="4090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6317" y="1417639"/>
            <a:ext cx="2018630" cy="4951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0211" y="4398211"/>
            <a:ext cx="4497136" cy="20961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7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some hormone that you think you know of its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Imagine a patient that has no negative feedback to that hormone.  What happens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imagine another patient that has way too much negative feedback to that hormone.  What happens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Integration of the CNS with Endocrine Signals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Response To CNS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Externally sensed cues (</a:t>
            </a:r>
            <a:r>
              <a:rPr lang="en-US" dirty="0" err="1" smtClean="0"/>
              <a:t>ie</a:t>
            </a:r>
            <a:r>
              <a:rPr lang="en-US" dirty="0" smtClean="0"/>
              <a:t>, look a bear!)</a:t>
            </a:r>
          </a:p>
          <a:p>
            <a:r>
              <a:rPr lang="en-US" dirty="0" smtClean="0"/>
              <a:t>Release of adrenaline</a:t>
            </a:r>
          </a:p>
          <a:p>
            <a:r>
              <a:rPr lang="en-US" dirty="0" smtClean="0"/>
              <a:t>Modify peripheral responses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 Modify CNS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Internally sensed cues (</a:t>
            </a:r>
            <a:r>
              <a:rPr lang="en-US" dirty="0" err="1" smtClean="0"/>
              <a:t>ie</a:t>
            </a:r>
            <a:r>
              <a:rPr lang="en-US" dirty="0" smtClean="0"/>
              <a:t>, my stomach is full)</a:t>
            </a:r>
          </a:p>
          <a:p>
            <a:r>
              <a:rPr lang="en-US" dirty="0" smtClean="0"/>
              <a:t>Feeding hormones (</a:t>
            </a:r>
            <a:r>
              <a:rPr lang="en-US" dirty="0" err="1" smtClean="0"/>
              <a:t>Leptin</a:t>
            </a:r>
            <a:r>
              <a:rPr lang="en-US" dirty="0" smtClean="0"/>
              <a:t>, Ghrelin, PYY)</a:t>
            </a:r>
          </a:p>
          <a:p>
            <a:r>
              <a:rPr lang="en-US" dirty="0" smtClean="0"/>
              <a:t>Modify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4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Neuroendocrinology and the Pituitary</a:t>
            </a:r>
          </a:p>
          <a:p>
            <a:r>
              <a:rPr lang="en-US" dirty="0" smtClean="0"/>
              <a:t>Hypothalamus and Endocrine Control of Appetite</a:t>
            </a:r>
          </a:p>
          <a:p>
            <a:r>
              <a:rPr lang="en-US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hormone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process does it govern?</a:t>
            </a:r>
          </a:p>
          <a:p>
            <a:r>
              <a:rPr lang="en-US" dirty="0" smtClean="0"/>
              <a:t>What signals its release?  Does </a:t>
            </a:r>
            <a:r>
              <a:rPr lang="en-US" dirty="0"/>
              <a:t>it result from external cues, or internal cues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Under what time-scale does this change occur?</a:t>
            </a:r>
          </a:p>
          <a:p>
            <a:r>
              <a:rPr lang="en-US" dirty="0" smtClean="0"/>
              <a:t>What should end the signaling event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would be the pathophysiology of this hormone not existing?  How about being far too active?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6813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most likely receptor?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hormone because transcriptional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slow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because transcriptional changes are slow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87A45CC4CAAB41A3920282BCB22C61EBChart201503080921202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Is this a </a:t>
            </a:r>
            <a:r>
              <a:rPr lang="en-US" dirty="0" err="1" smtClean="0">
                <a:latin typeface="Calibri" charset="0"/>
                <a:ea typeface="MS PGothic" charset="0"/>
              </a:rPr>
              <a:t>neurendocrine</a:t>
            </a:r>
            <a:r>
              <a:rPr lang="en-US" dirty="0" smtClean="0">
                <a:latin typeface="Calibri" charset="0"/>
                <a:ea typeface="MS PGothic" charset="0"/>
              </a:rPr>
              <a:t>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6" name="TPChart" descr="E763C6EF86824CC781B5C0289DAE0AABChart201503080921202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Is the Main Site of Endocrine/CNS Integratio</a:t>
            </a:r>
            <a:r>
              <a:rPr lang="en-US" dirty="0"/>
              <a:t>n</a:t>
            </a:r>
          </a:p>
        </p:txBody>
      </p:sp>
      <p:pic>
        <p:nvPicPr>
          <p:cNvPr id="4" name="Picture 3" descr="pituitary-hypothalam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5" y="2039584"/>
            <a:ext cx="6242304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Hormones Sensed by the Hypothalamus?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41" y="1648327"/>
            <a:ext cx="6924843" cy="49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sensed by the JG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ECF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arterial blood flow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E8FF7A292B94909A2B9E8D2CD5723EDChart2015030809212018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</a:t>
            </a:r>
            <a:r>
              <a:rPr lang="en-US" b="1" dirty="0" smtClean="0">
                <a:latin typeface="Calibri" charset="0"/>
                <a:ea typeface="MS PGothic" charset="0"/>
              </a:rPr>
              <a:t>unlikely</a:t>
            </a:r>
            <a:r>
              <a:rPr lang="en-US" dirty="0" smtClean="0">
                <a:latin typeface="Calibri" charset="0"/>
                <a:ea typeface="MS PGothic" charset="0"/>
              </a:rPr>
              <a:t> to be BBB-permeable without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769BDAFA31B4D8E89A3D97BF389FFDFChart2015030810033392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Subregions</a:t>
            </a:r>
            <a:r>
              <a:rPr lang="en-US" dirty="0" smtClean="0"/>
              <a:t> of the Hypothalamus</a:t>
            </a:r>
            <a:endParaRPr lang="en-US" dirty="0"/>
          </a:p>
        </p:txBody>
      </p:sp>
      <p:pic>
        <p:nvPicPr>
          <p:cNvPr id="4" name="Picture 3" descr="hypothalamic-nucle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6" y="1229895"/>
            <a:ext cx="5547558" cy="5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1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Projects to and From Other Brain Regions</a:t>
            </a:r>
            <a:endParaRPr lang="en-US" dirty="0"/>
          </a:p>
        </p:txBody>
      </p:sp>
      <p:pic>
        <p:nvPicPr>
          <p:cNvPr id="5" name="Picture 4" descr="reward-circu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0" y="1904177"/>
            <a:ext cx="6512667" cy="4268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98300"/>
            <a:ext cx="605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Kauer</a:t>
            </a:r>
            <a:r>
              <a:rPr lang="en-US" dirty="0" smtClean="0"/>
              <a:t> </a:t>
            </a:r>
            <a:r>
              <a:rPr lang="en-US" dirty="0"/>
              <a:t>JA, </a:t>
            </a:r>
            <a:r>
              <a:rPr lang="en-US" dirty="0" err="1"/>
              <a:t>Malenka</a:t>
            </a:r>
            <a:r>
              <a:rPr lang="en-US" dirty="0"/>
              <a:t> RC (2007) Synaptic plasticity and addiction. Nat Rev </a:t>
            </a:r>
            <a:r>
              <a:rPr lang="en-US" dirty="0" err="1"/>
              <a:t>Neurosci</a:t>
            </a:r>
            <a:r>
              <a:rPr lang="en-US" dirty="0"/>
              <a:t> 8: 844–858. doi:10.1038/nrn2234.</a:t>
            </a:r>
          </a:p>
        </p:txBody>
      </p:sp>
    </p:spTree>
    <p:extLst>
      <p:ext uri="{BB962C8B-B14F-4D97-AF65-F5344CB8AC3E}">
        <p14:creationId xmlns:p14="http://schemas.microsoft.com/office/powerpoint/2010/main" val="3257536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Pituitary</a:t>
            </a:r>
            <a:endParaRPr lang="en-US" dirty="0"/>
          </a:p>
        </p:txBody>
      </p:sp>
      <p:pic>
        <p:nvPicPr>
          <p:cNvPr id="4" name="Picture 3" descr="pituit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2316"/>
            <a:ext cx="2556033" cy="2566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26" y="1417638"/>
            <a:ext cx="5482258" cy="49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1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posterior pituitary is connected to the hypothalamus by neuronal contacts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E16F6AE3EF8B43AE880A99494C2D6E66Chart201503081050191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32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hypothalamus wants to direct the anterior pituitary to secrete ACTH.  How would this be done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898316"/>
            <a:ext cx="4114800" cy="4227847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project to ACTH releasing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release a ACTH-releasing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 nor 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 + B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571E304AB3924E8CB1D3067FDF5E236DChart2015030810532989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991894"/>
            <a:ext cx="4572000" cy="4751805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Anterior Pituitary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97293"/>
              </p:ext>
            </p:extLst>
          </p:nvPr>
        </p:nvGraphicFramePr>
        <p:xfrm>
          <a:off x="0" y="1663032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719"/>
          <a:stretch/>
        </p:blipFill>
        <p:spPr>
          <a:xfrm>
            <a:off x="5735052" y="1287379"/>
            <a:ext cx="322178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4" y="4157312"/>
            <a:ext cx="4411579" cy="269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0317" y="5601368"/>
            <a:ext cx="521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Asa</a:t>
            </a:r>
            <a:r>
              <a:rPr lang="en-US" dirty="0" smtClean="0"/>
              <a:t> </a:t>
            </a:r>
            <a:r>
              <a:rPr lang="en-US" dirty="0"/>
              <a:t>SL, </a:t>
            </a:r>
            <a:r>
              <a:rPr lang="en-US" dirty="0" err="1"/>
              <a:t>Ezzat</a:t>
            </a:r>
            <a:r>
              <a:rPr lang="en-US" dirty="0"/>
              <a:t> S (2009) The pathogenesis of pituitary tumors. </a:t>
            </a:r>
            <a:r>
              <a:rPr lang="en-US" dirty="0" err="1"/>
              <a:t>Annu</a:t>
            </a:r>
            <a:r>
              <a:rPr lang="en-US" dirty="0"/>
              <a:t> Rev </a:t>
            </a:r>
            <a:r>
              <a:rPr lang="en-US" dirty="0" err="1"/>
              <a:t>Pathol</a:t>
            </a:r>
            <a:r>
              <a:rPr lang="en-US" dirty="0"/>
              <a:t> 4: 97–126. doi:10.1146/annurev.pathol.4.110807.092259.</a:t>
            </a:r>
          </a:p>
        </p:txBody>
      </p:sp>
    </p:spTree>
    <p:extLst>
      <p:ext uri="{BB962C8B-B14F-4D97-AF65-F5344CB8AC3E}">
        <p14:creationId xmlns:p14="http://schemas.microsoft.com/office/powerpoint/2010/main" val="38341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49C68065F24426C9B4ACE621D055452Chart2015030811212933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7263" y="274638"/>
            <a:ext cx="93712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Infundibulum and the Posterior Pituitary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7" y="1397196"/>
            <a:ext cx="5579979" cy="53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Vasopressin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76096"/>
              </p:ext>
            </p:extLst>
          </p:nvPr>
        </p:nvGraphicFramePr>
        <p:xfrm>
          <a:off x="457200" y="1582616"/>
          <a:ext cx="8553117" cy="450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 </a:t>
                      </a:r>
                      <a:r>
                        <a:rPr lang="en-US" dirty="0" err="1" smtClean="0"/>
                        <a:t>osmoreceptors</a:t>
                      </a:r>
                      <a:r>
                        <a:rPr lang="en-US" dirty="0" smtClean="0"/>
                        <a:t> (PVN/SFO)</a:t>
                      </a:r>
                    </a:p>
                    <a:p>
                      <a:r>
                        <a:rPr lang="en-US" dirty="0" smtClean="0"/>
                        <a:t>Mechanoreceptors</a:t>
                      </a:r>
                      <a:r>
                        <a:rPr lang="en-US" baseline="0" dirty="0" smtClean="0"/>
                        <a:t> (Carotid artery)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osmotic pressure or r</a:t>
                      </a:r>
                      <a:r>
                        <a:rPr lang="en-US" dirty="0" smtClean="0"/>
                        <a:t>educed plasma volume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</a:t>
                      </a:r>
                      <a:r>
                        <a:rPr lang="en-US" b="1" dirty="0" smtClean="0"/>
                        <a:t>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AVPR1-3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 (Collecting</a:t>
                      </a:r>
                      <a:r>
                        <a:rPr lang="en-US" baseline="0" dirty="0" smtClean="0"/>
                        <a:t> Ducts)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Water Reuptake (AQP2</a:t>
                      </a:r>
                      <a:r>
                        <a:rPr lang="en-US" baseline="0" dirty="0" smtClean="0"/>
                        <a:t> trafficking)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Vascular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Normalization of volume/osmolality and AVPR receptor desensitization (</a:t>
                      </a:r>
                      <a:r>
                        <a:rPr lang="en-US" dirty="0" err="1" smtClean="0"/>
                        <a:t>arrestins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83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JG Cells Release What Factor?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Aldosterone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2099B3D9C674A8C83F2C162C1BF5E91Chart201503080921201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Vasopressin on the Kidney</a:t>
            </a:r>
            <a:endParaRPr lang="en-US" dirty="0"/>
          </a:p>
        </p:txBody>
      </p:sp>
      <p:pic>
        <p:nvPicPr>
          <p:cNvPr id="4" name="Picture 3" descr="vasopress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7" y="1555750"/>
            <a:ext cx="3086100" cy="450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636" y="3394363"/>
            <a:ext cx="110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Collecting </a:t>
            </a:r>
          </a:p>
          <a:p>
            <a:r>
              <a:rPr lang="en-US" dirty="0" smtClean="0"/>
              <a:t>Tubules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9091" y="3394363"/>
            <a:ext cx="72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9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 with Altered Vasopressin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vasopressin signaling</a:t>
            </a:r>
          </a:p>
          <a:p>
            <a:r>
              <a:rPr lang="en-US" dirty="0" smtClean="0"/>
              <a:t>Too much vasopressin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0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whiplash cause diabetes </a:t>
            </a:r>
            <a:r>
              <a:rPr lang="en-US" dirty="0" err="1" smtClean="0"/>
              <a:t>insipidus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53167"/>
              </p:ext>
            </p:extLst>
          </p:nvPr>
        </p:nvGraphicFramePr>
        <p:xfrm>
          <a:off x="457200" y="1582616"/>
          <a:ext cx="8553117" cy="3139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Synaptic</a:t>
                      </a:r>
                      <a:r>
                        <a:rPr lang="en-US" baseline="0" dirty="0" smtClean="0"/>
                        <a:t> activation in Hypothalamus (PVN, mechanism unclear)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</a:t>
                      </a:r>
                      <a:r>
                        <a:rPr lang="en-US" b="1" dirty="0" smtClean="0"/>
                        <a:t>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Uterus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Mammary Glands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Let-Down</a:t>
                      </a:r>
                      <a:r>
                        <a:rPr lang="en-US" baseline="0" dirty="0" smtClean="0"/>
                        <a:t> Reflex (Lactation)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 Social Interactions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</a:t>
                      </a:r>
                      <a:r>
                        <a:rPr lang="en-US" baseline="0" dirty="0" smtClean="0"/>
                        <a:t> (reduced input)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10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 During Delivery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09" y="1417638"/>
            <a:ext cx="4839610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1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end effect of activating the Renin/Angiotensin System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 formation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Water retention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V</a:t>
            </a:r>
            <a:r>
              <a:rPr lang="en-US" dirty="0" smtClean="0">
                <a:latin typeface="Calibri" charset="0"/>
                <a:ea typeface="MS PGothic" charset="0"/>
              </a:rPr>
              <a:t>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E51DEB740AFF4A02A70C40F2027A7606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13877"/>
            <a:ext cx="55245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Extracellular Sensing</a:t>
            </a:r>
            <a:endParaRPr lang="en-US" dirty="0"/>
          </a:p>
        </p:txBody>
      </p:sp>
      <p:pic>
        <p:nvPicPr>
          <p:cNvPr id="4" name="Chemotaxis- Bacteria attracted by a sugar crysta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1" y="638907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=F6QMU3KD7zw</a:t>
            </a:r>
          </a:p>
        </p:txBody>
      </p:sp>
    </p:spTree>
    <p:extLst>
      <p:ext uri="{BB962C8B-B14F-4D97-AF65-F5344CB8AC3E}">
        <p14:creationId xmlns:p14="http://schemas.microsoft.com/office/powerpoint/2010/main" val="249336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important processes?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has to be a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That signal has to be detected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cell has to respond to that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a while the signal has to be stopped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51DEB740AFF4A02A70C40F2027A7606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0B4C2A3C42C4E56836B60C2D8D055BD&lt;/guid&gt;&lt;date&gt;3/8/2015 09:22:1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51DEB740AFF4A02A70C40F2027A7606&lt;/guid&gt;&lt;repollguid&gt;483F26A186C84F37ABA81AB2A2FE63A9&lt;/repollguid&gt;&lt;sourceid&gt;8434F357321C4D6F8F45528B235FBFFA&lt;/sourceid&gt;&lt;questiontext&gt;What is the end effect of activating the Renin/Angiotensin System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E69D99ADA7A4492895D21DFA6F2BAF55&lt;/guid&gt;&lt;answertext&gt;Angiotensin I formation&lt;/answertext&gt;&lt;valuetype&gt;-1&lt;/valuetype&gt;&lt;/answer&gt;&lt;answer&gt;&lt;guid&gt;2C7033CBB647471C8EBC0CACA85051CE&lt;/guid&gt;&lt;answertext&gt;Water retention&lt;/answertext&gt;&lt;valuetype&gt;-1&lt;/valuetype&gt;&lt;/answer&gt;&lt;answer&gt;&lt;guid&gt;5977A8F2AA854A62ABA1A0BCB6C386E7&lt;/guid&gt;&lt;answertext&gt;Vasoconstriction&lt;/answertext&gt;&lt;valuetype&gt;-1&lt;/valuetype&gt;&lt;/answer&gt;&lt;answer&gt;&lt;guid&gt;318EE8CB3C9D49BC9145B842E568E45A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7CE2871457F4AE581F4C988518DF410&lt;/guid&gt;&lt;date&gt;3/8/2015 09:22:2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When fight or flight increases blood flow to muscles, what is the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089B81009D04D0891D34DEBE7747135&lt;/guid&gt;&lt;answertext&gt;Adrenaline&lt;/answertext&gt;&lt;valuetype&gt;0&lt;/valuetype&gt;&lt;/answer&gt;&lt;answer&gt;&lt;guid&gt;0BA8FE6200DE479A8D9CDB18281F075E&lt;/guid&gt;&lt;answertext&gt;Insulin&lt;/answertext&gt;&lt;valuetype&gt;0&lt;/valuetype&gt;&lt;/answer&gt;&lt;answer&gt;&lt;guid&gt;340F84F918644318A36E59AB3705AD7F&lt;/guid&gt;&lt;answertext&gt;Renin&lt;/answertext&gt;&lt;valuetype&gt;0&lt;/valuetype&gt;&lt;/answer&gt;&lt;answer&gt;&lt;guid&gt;373BE64164AB4B22B5CE0DDDF95FF17D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15C3B5122CD41A2B7D3A3A0241CBC8E&lt;/guid&gt;&lt;date&gt;3/8/2015 09:21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What cells respond to that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B1A682468DF34ADA94DBD21D0E892EA8&lt;/guid&gt;&lt;answertext&gt;Cardiac muscle&lt;/answertext&gt;&lt;valuetype&gt;0&lt;/valuetype&gt;&lt;/answer&gt;&lt;answer&gt;&lt;guid&gt;DAD0997E111B46919D8EEF981CAF60FD&lt;/guid&gt;&lt;answertext&gt;Skeletal muscle&lt;/answertext&gt;&lt;valuetype&gt;0&lt;/valuetype&gt;&lt;/answer&gt;&lt;answer&gt;&lt;guid&gt;90E9D543A8DC4000A33B9874B82F29C5&lt;/guid&gt;&lt;answertext&gt;Vascular smooth muscle&lt;/answertext&gt;&lt;valuetype&gt;0&lt;/valuetype&gt;&lt;/answer&gt;&lt;answer&gt;&lt;guid&gt;718BD7AA494F491F86F2235FC2621830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E8FF7A292B94909A2B9E8D2CD5723ED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1736CDD54BC4625BD53F43C9EA7E783&lt;/guid&gt;&lt;date&gt;3/8/2015 09:21:4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E8FF7A292B94909A2B9E8D2CD5723ED&lt;/guid&gt;&lt;repollguid&gt;D21BA62B623447E8BFFDCBAE1732A696&lt;/repollguid&gt;&lt;sourceid&gt;0ED787B95F4445558D129A0B8A8CEA43&lt;/sourceid&gt;&lt;questiontext&gt;What is sensed by the JG Cells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1CC3D2979A34B76840109B03BC5C17C&lt;/guid&gt;&lt;answertext&gt;Decreased ECF Volume&lt;/answertext&gt;&lt;valuetype&gt;-1&lt;/valuetype&gt;&lt;/answer&gt;&lt;answer&gt;&lt;guid&gt;2C495C16EBD041159285EAFB681EAA76&lt;/guid&gt;&lt;answertext&gt;Increased sympathetic activity&lt;/answertext&gt;&lt;valuetype&gt;-1&lt;/valuetype&gt;&lt;/answer&gt;&lt;answer&gt;&lt;guid&gt;CBE13649C0134EDFB27E02379F9F2A79&lt;/guid&gt;&lt;answertext&gt;Decreased arterial blood flow&lt;/answertext&gt;&lt;valuetype&gt;-1&lt;/valuetype&gt;&lt;/answer&gt;&lt;answer&gt;&lt;guid&gt;E3C124333779400F9A056AA07306D699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91A6E5832BF4D868B4AFA590F0F358F&lt;/guid&gt;&lt;date&gt;3/8/2015 09:22:3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165CFD6EB945F5B8AD9F667CF70A8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C72425FBD714DFFA51E1D32BFD748FA&lt;/guid&gt;&lt;date&gt;3/8/2015 09:22:5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165CFD6EB945F5B8AD9F667CF70A8F&lt;/guid&gt;&lt;repollguid&gt;7AD8A068DCF948968FD0AD0ADF4A1473&lt;/repollguid&gt;&lt;sourceid&gt;B5E63FEF098249369A83C8EDF85E3567&lt;/sourceid&gt;&lt;questiontext&gt;Insulin is released from pancreatic beta cells and is sensed by pancreatic alpha cells to reduce glucagon secretion.  This is an example of 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Autocrine action&lt;/answertext&gt;&lt;valuetype&gt;-1&lt;/valuetype&gt;&lt;/answer&gt;&lt;answer&gt;&lt;guid&gt;424F050F03EF412E83E2FFC6A2960BD2&lt;/guid&gt;&lt;answertext&gt;Paracrine action&lt;/answertext&gt;&lt;valuetype&gt;1&lt;/valuetype&gt;&lt;/answer&gt;&lt;answer&gt;&lt;guid&gt;9B9F51FEB6E4463396FFF4F89F52B9BA&lt;/guid&gt;&lt;answertext&gt;Endocrine action&lt;/answertext&gt;&lt;valuetype&gt;-1&lt;/valuetype&gt;&lt;/answer&gt;&lt;/answers&gt;&lt;/multichoice&gt;&lt;/questions&gt;&lt;/questionlist&gt;"/>
  <p:tag name="LIVECHARTING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7A45CC4CAAB41A3920282BCB22C61E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C93B5B98FB94F27887F5355CDD924F3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7A45CC4CAAB41A3920282BCB22C61EB&lt;/guid&gt;&lt;repollguid&gt;8F82B8FBDADC433F8B0D2E401B08B63B&lt;/repollguid&gt;&lt;sourceid&gt;95FCE1322F994686AF2644299FC9CDD1&lt;/sourceid&gt;&lt;questiontext&gt;What is the most likely recep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643C52ECCACE49E6B36E69293F3ACFD9&lt;/guid&gt;&lt;answertext&gt;Cell surface because changes are fast&lt;/answertext&gt;&lt;valuetype&gt;0&lt;/valuetype&gt;&lt;/answer&gt;&lt;answer&gt;&lt;guid&gt;9A99EA5583D34D0B9566387100DA4172&lt;/guid&gt;&lt;answertext&gt;Nuclear hormone because changes are fast&lt;/answertext&gt;&lt;valuetype&gt;0&lt;/valuetype&gt;&lt;/answer&gt;&lt;answer&gt;&lt;guid&gt;AFD5337867804BEFA1C9760C7DD026CC&lt;/guid&gt;&lt;answertext&gt;Cell surface because changes are slow&lt;/answertext&gt;&lt;valuetype&gt;0&lt;/valuetype&gt;&lt;/answer&gt;&lt;answer&gt;&lt;guid&gt;AE1DAC482CE441699BCF6B9C68B4FCAA&lt;/guid&gt;&lt;answertext&gt;Nuclear because changes are slow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763C6EF86824CC781B5C0289DAE0AAB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7D186DD7EDCC4262980408399B1C4CCA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763C6EF86824CC781B5C0289DAE0AAB&lt;/guid&gt;&lt;repollguid&gt;187054B388454BD8AD45BD685138DA64&lt;/repollguid&gt;&lt;sourceid&gt;F4AAC7DC4BA2451A9A42C0F7AE0F47A9&lt;/sourceid&gt;&lt;questiontext&gt;Is this a neurendocrine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17BA899DDDED4CD3BE3090E9FD82C8C8&lt;/guid&gt;&lt;answertext&gt;True&lt;/answertext&gt;&lt;valuetype&gt;0&lt;/valuetype&gt;&lt;/answer&gt;&lt;answer&gt;&lt;guid&gt;91B42C49F03C4548B6DB8240B19426BB&lt;/guid&gt;&lt;answertext&gt;Fals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69BDAFA31B4D8E89A3D97BF389FFDF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66D270BE916F452B8CBA1C621B894D3C&lt;/guid&gt;&lt;date&gt;3/8/2015 10:05:2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69BDAFA31B4D8E89A3D97BF389FFDF&lt;/guid&gt;&lt;repollguid&gt;7F101416AA2B4CD4A39997BE2DDBEC69&lt;/repollguid&gt;&lt;sourceid&gt;3B37117BF06A400B9AB456DA23412C66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9940313B54849519CA92A6F9F612D27&lt;/guid&gt;&lt;answertext&gt;Enter answer text...&lt;/answertext&gt;&lt;valuetype&gt;0&lt;/valuetype&gt;&lt;/answer&gt;&lt;answer&gt;&lt;guid&gt;A0CBA5D873514A35BB445F66D4585CF9&lt;/guid&gt;&lt;answertext&gt;Enter answer text...&lt;/answertext&gt;&lt;valuetype&gt;0&lt;/valuetype&gt;&lt;/answer&gt;&lt;answer&gt;&lt;guid&gt;260783F54DA9487FB00E504B1A519055&lt;/guid&gt;&lt;answertext&gt;Enter answer text...&lt;/answertext&gt;&lt;valuetype&gt;0&lt;/valuetype&gt;&lt;/answer&gt;&lt;answer&gt;&lt;guid&gt;041E33787FFC4E7CA6F3580673F7ACCD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6F6AE3EF8B43AE880A99494C2D6E66"/>
  <p:tag name="AUTOOPENPOLL" val="False"/>
  <p:tag name="TYPE" val="TrueFalse"/>
  <p:tag name="TPSLIDEBULLETSTYLE" val="2"/>
  <p:tag name="CHARTTYPE" val="0"/>
  <p:tag name="TPQUESTIONXML" val="&lt;?xml version=&quot;1.0&quot; encoding=&quot;UTF-8&quot; standalone=&quot;yes&quot;?&gt;&lt;questionlist&gt;&lt;properties&gt;&lt;guid&gt;32DF7681338948718BEF4C569170D9F9&lt;/guid&gt;&lt;date&gt;3/8/2015 10:56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6F6AE3EF8B43AE880A99494C2D6E66&lt;/guid&gt;&lt;repollguid&gt;20AE2D600706439F90EBFC57EAB0EEF7&lt;/repollguid&gt;&lt;sourceid&gt;0FCC7E86FA234D3EBDA9F9F9467C30A8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6BE50B43468747FFADF226EE37D850D1&lt;/guid&gt;&lt;answertext&gt;True&lt;/answertext&gt;&lt;valuetype&gt;0&lt;/valuetype&gt;&lt;/answer&gt;&lt;answer&gt;&lt;guid&gt;4AF13EA47D9341DB853AAC6ED88A4A89&lt;/guid&gt;&lt;answertext&gt;False&lt;/answertext&gt;&lt;valuetype&gt;0&lt;/valuetype&gt;&lt;/answer&gt;&lt;/answers&gt;&lt;/multichoice&gt;&lt;/questions&gt;&lt;/questionlist&gt;"/>
  <p:tag name="LIVECHARTING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71E304AB3924E8CB1D3067FDF5E236D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560197808B8E4F4C9528421873FA9F19&lt;/guid&gt;&lt;date&gt;3/8/2015 10:57:1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71E304AB3924E8CB1D3067FDF5E236D&lt;/guid&gt;&lt;repollguid&gt;087F3021C9724703A1DC3A61DE96DEA6&lt;/repollguid&gt;&lt;sourceid&gt;FE82F8991D1442F6847D1E09EA126C1C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80EE4497B484470BF3166A9E4CA5CFF&lt;/guid&gt;&lt;answertext&gt;Enter answer text...&lt;/answertext&gt;&lt;valuetype&gt;0&lt;/valuetype&gt;&lt;/answer&gt;&lt;answer&gt;&lt;guid&gt;645A85194D3E41249F6BDA2D70E0B4B2&lt;/guid&gt;&lt;answertext&gt;Enter answer text...&lt;/answertext&gt;&lt;valuetype&gt;0&lt;/valuetype&gt;&lt;/answer&gt;&lt;answer&gt;&lt;guid&gt;E1A1978C53524CBF8BE26936CCCC7467&lt;/guid&gt;&lt;answertext&gt;Enter answer text...&lt;/answertext&gt;&lt;valuetype&gt;0&lt;/valuetype&gt;&lt;/answer&gt;&lt;answer&gt;&lt;guid&gt;6B9C32C870AF4669AC5E529A94C60A50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B7FFEEB8FE024CD19B3837BEF94E5F38&lt;/guid&gt;&lt;date&gt;3/8/2015 11:21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6AB3BB6155274ADEAC84197C1AB37543&lt;/guid&gt;&lt;answertext&gt;Enter answer text...&lt;/answertext&gt;&lt;valuetype&gt;0&lt;/valuetype&gt;&lt;/answer&gt;&lt;answer&gt;&lt;guid&gt;3299AF3E9F124316B55E495D1DF72F2B&lt;/guid&gt;&lt;answertext&gt;Enter answer text...&lt;/answertext&gt;&lt;valuetype&gt;0&lt;/valuetype&gt;&lt;/answer&gt;&lt;answer&gt;&lt;guid&gt;87CE9E6C92D348B09B2E753C06F96938&lt;/guid&gt;&lt;answertext&gt;Enter answer text...&lt;/answertext&gt;&lt;valuetype&gt;0&lt;/valuetype&gt;&lt;/answer&gt;&lt;answer&gt;&lt;guid&gt;E5DFD57C1C96497E89491DA87CBDEA8C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2099B3D9C674A8C83F2C162C1BF5E9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877EBC4A0A684234A316A8B2BBD6F439&lt;/guid&gt;&lt;date&gt;3/8/2015 09:22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2099B3D9C674A8C83F2C162C1BF5E91&lt;/guid&gt;&lt;repollguid&gt;80BDB4E2BB484F1FB8BDDD394D5B8030&lt;/repollguid&gt;&lt;sourceid&gt;CB77440FC58149D3A5D9D4CCEA6BC74D&lt;/sourceid&gt;&lt;questiontext&gt;JG Cells Release What Fac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AC5C4B4094E4CA481B65E195860CDDC&lt;/guid&gt;&lt;answertext&gt;Renin&lt;/answertext&gt;&lt;valuetype&gt;1&lt;/valuetype&gt;&lt;/answer&gt;&lt;answer&gt;&lt;guid&gt;35FB57BE8C154D7790EA5242638B88DE&lt;/guid&gt;&lt;answertext&gt;Angiotensin I&lt;/answertext&gt;&lt;valuetype&gt;-1&lt;/valuetype&gt;&lt;/answer&gt;&lt;answer&gt;&lt;guid&gt;7446C35BC5F04B8E874D9F789822D2E6&lt;/guid&gt;&lt;answertext&gt;Aldosterone&lt;/answertext&gt;&lt;valuetype&gt;-1&lt;/valuetype&gt;&lt;/answer&gt;&lt;answer&gt;&lt;guid&gt;56C1873D37C5441184CE733C98E92EB5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1626</Words>
  <Application>Microsoft Macintosh PowerPoint</Application>
  <PresentationFormat>On-screen Show (4:3)</PresentationFormat>
  <Paragraphs>311</Paragraphs>
  <Slides>55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Endocrine Control Systems</vt:lpstr>
      <vt:lpstr>Why should a dentist (or a doctoral student) care about endocrinology</vt:lpstr>
      <vt:lpstr>Things you (should) already know</vt:lpstr>
      <vt:lpstr>What is sensed by the JG Cells?</vt:lpstr>
      <vt:lpstr>JG Cells Release What Factor?</vt:lpstr>
      <vt:lpstr>What is the end effect of activating the Renin/Angiotensin System</vt:lpstr>
      <vt:lpstr>Organ Systems</vt:lpstr>
      <vt:lpstr>Extracellular Sensing</vt:lpstr>
      <vt:lpstr>What are the important processes?</vt:lpstr>
      <vt:lpstr>When fight or flight increases blood flow to muscles, what is the signal</vt:lpstr>
      <vt:lpstr>What cells respond to that signal</vt:lpstr>
      <vt:lpstr>Every Hormone is Simple</vt:lpstr>
      <vt:lpstr>Example Adrenaline</vt:lpstr>
      <vt:lpstr>Generally, where are hormones made</vt:lpstr>
      <vt:lpstr>Generally how are hormones released?</vt:lpstr>
      <vt:lpstr>Insulin Release In Response To Glucose</vt:lpstr>
      <vt:lpstr>Broadly What Kinds of Receptors Are There?</vt:lpstr>
      <vt:lpstr>What Kinds of Hormones Are There?</vt:lpstr>
      <vt:lpstr>Which hormone type is most likely to be able to cross plasma membranes</vt:lpstr>
      <vt:lpstr>Cell Surface Receptors</vt:lpstr>
      <vt:lpstr>Nuclear Hormone Receptors</vt:lpstr>
      <vt:lpstr>What Do Nuclear Hormones Look Like?</vt:lpstr>
      <vt:lpstr>Group Activity</vt:lpstr>
      <vt:lpstr>General Concepts About Hormone Targets</vt:lpstr>
      <vt:lpstr>Relative Location of Action</vt:lpstr>
      <vt:lpstr>Insulin is released from pancreatic beta cells and is sensed by pancreatic alpha cells to reduce glucagon secretion.  This is an example of …</vt:lpstr>
      <vt:lpstr>How To Get Hormonal Specificity?</vt:lpstr>
      <vt:lpstr>Turning the Signal off</vt:lpstr>
      <vt:lpstr>Example: Arrestins and GPCRs</vt:lpstr>
      <vt:lpstr>Example: Reduce New Hormone Secretion</vt:lpstr>
      <vt:lpstr>Example: Degrade Existing Hormones</vt:lpstr>
      <vt:lpstr>Group Project</vt:lpstr>
      <vt:lpstr>Integration of the CNS with Endocrine Signals</vt:lpstr>
      <vt:lpstr>Your Future</vt:lpstr>
      <vt:lpstr>Design a hormone</vt:lpstr>
      <vt:lpstr>What is the most likely receptor?</vt:lpstr>
      <vt:lpstr>Is this a neurendocrine hormone</vt:lpstr>
      <vt:lpstr>The Hypothalamus Is the Main Site of Endocrine/CNS Integration</vt:lpstr>
      <vt:lpstr>How Are Hormones Sensed by the Hypothalamus?</vt:lpstr>
      <vt:lpstr>Which hormone is unlikely to be BBB-permeable without transport</vt:lpstr>
      <vt:lpstr>Subregions of the Hypothalamus</vt:lpstr>
      <vt:lpstr>The Hypothalamus Projects to and From Other Brain Regions</vt:lpstr>
      <vt:lpstr>Anatomy of the Pituitary</vt:lpstr>
      <vt:lpstr>The posterior pituitary is connected to the hypothalamus by neuronal contacts</vt:lpstr>
      <vt:lpstr>The hypothalamus wants to direct the anterior pituitary to secrete ACTH.  How would this be done</vt:lpstr>
      <vt:lpstr>Anterior Pituitary</vt:lpstr>
      <vt:lpstr>How Is Specificity Achieved in Hypothalic-Anterior Pituitary Signaling</vt:lpstr>
      <vt:lpstr>The Infundibulum and the Posterior Pituitary</vt:lpstr>
      <vt:lpstr>Vasopressin</vt:lpstr>
      <vt:lpstr>Effects of Vasopressin on the Kidney</vt:lpstr>
      <vt:lpstr>Conditions with Altered Vasopressin Function</vt:lpstr>
      <vt:lpstr>Think About</vt:lpstr>
      <vt:lpstr>Oxytocin</vt:lpstr>
      <vt:lpstr>Oxytocin During Delivery</vt:lpstr>
      <vt:lpstr>The End 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42</cp:revision>
  <dcterms:created xsi:type="dcterms:W3CDTF">2015-03-05T15:27:25Z</dcterms:created>
  <dcterms:modified xsi:type="dcterms:W3CDTF">2015-03-08T18:36:59Z</dcterms:modified>
</cp:coreProperties>
</file>